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</p:sldMasterIdLst>
  <p:notesMasterIdLst>
    <p:notesMasterId r:id="rId17"/>
  </p:notesMasterIdLst>
  <p:handoutMasterIdLst>
    <p:handoutMasterId r:id="rId18"/>
  </p:handoutMasterIdLst>
  <p:sldIdLst>
    <p:sldId id="1497" r:id="rId5"/>
    <p:sldId id="1498" r:id="rId6"/>
    <p:sldId id="1500" r:id="rId7"/>
    <p:sldId id="1503" r:id="rId8"/>
    <p:sldId id="1504" r:id="rId9"/>
    <p:sldId id="1505" r:id="rId10"/>
    <p:sldId id="1506" r:id="rId11"/>
    <p:sldId id="1510" r:id="rId12"/>
    <p:sldId id="1513" r:id="rId13"/>
    <p:sldId id="1514" r:id="rId14"/>
    <p:sldId id="1516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6EC990-605C-49D9-A7F9-22A358A2B7C0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C716B8-78DC-4123-9A62-8C806C797A11}">
      <dgm:prSet phldrT="[Text]"/>
      <dgm:spPr/>
      <dgm:t>
        <a:bodyPr/>
        <a:lstStyle/>
        <a:p>
          <a:r>
            <a:rPr lang="en-US" dirty="0"/>
            <a:t>Higher Feedstocks costs</a:t>
          </a:r>
          <a:endParaRPr lang="en-IN" dirty="0"/>
        </a:p>
      </dgm:t>
    </dgm:pt>
    <dgm:pt modelId="{33B59FAE-D13F-4429-8CA4-B1E54CEF5917}" type="parTrans" cxnId="{8BB4C5AE-F6D0-49E4-BD1A-C8A4AC0C68CE}">
      <dgm:prSet/>
      <dgm:spPr/>
      <dgm:t>
        <a:bodyPr/>
        <a:lstStyle/>
        <a:p>
          <a:endParaRPr lang="en-IN"/>
        </a:p>
      </dgm:t>
    </dgm:pt>
    <dgm:pt modelId="{19F6E6B3-DFA9-4C78-980D-BCEE52EBB645}" type="sibTrans" cxnId="{8BB4C5AE-F6D0-49E4-BD1A-C8A4AC0C68CE}">
      <dgm:prSet/>
      <dgm:spPr/>
      <dgm:t>
        <a:bodyPr/>
        <a:lstStyle/>
        <a:p>
          <a:endParaRPr lang="en-IN"/>
        </a:p>
      </dgm:t>
    </dgm:pt>
    <dgm:pt modelId="{0890566C-2C06-4C4E-B9A9-6E4D7C64616C}">
      <dgm:prSet phldrT="[Text]"/>
      <dgm:spPr/>
      <dgm:t>
        <a:bodyPr/>
        <a:lstStyle/>
        <a:p>
          <a:r>
            <a:rPr lang="en-US" dirty="0"/>
            <a:t>Increased Domestic Sourcing</a:t>
          </a:r>
          <a:endParaRPr lang="en-IN" dirty="0"/>
        </a:p>
      </dgm:t>
    </dgm:pt>
    <dgm:pt modelId="{FADC6FAC-EF43-4FE0-8C16-B76CD676716F}" type="parTrans" cxnId="{EEA11AEC-A236-4035-894C-13847C798A92}">
      <dgm:prSet/>
      <dgm:spPr/>
      <dgm:t>
        <a:bodyPr/>
        <a:lstStyle/>
        <a:p>
          <a:endParaRPr lang="en-IN"/>
        </a:p>
      </dgm:t>
    </dgm:pt>
    <dgm:pt modelId="{5D86AA72-85A0-44FB-85C0-670D87E7B651}" type="sibTrans" cxnId="{EEA11AEC-A236-4035-894C-13847C798A92}">
      <dgm:prSet/>
      <dgm:spPr/>
      <dgm:t>
        <a:bodyPr/>
        <a:lstStyle/>
        <a:p>
          <a:endParaRPr lang="en-IN"/>
        </a:p>
      </dgm:t>
    </dgm:pt>
    <dgm:pt modelId="{F7DDF037-87AE-4586-9726-3965E568B0DE}">
      <dgm:prSet phldrT="[Text]"/>
      <dgm:spPr/>
      <dgm:t>
        <a:bodyPr/>
        <a:lstStyle/>
        <a:p>
          <a:r>
            <a:rPr lang="en-US" dirty="0"/>
            <a:t>Potential Biodiesel Price Volatility</a:t>
          </a:r>
          <a:endParaRPr lang="en-IN" dirty="0"/>
        </a:p>
      </dgm:t>
    </dgm:pt>
    <dgm:pt modelId="{F2AB6328-C29B-4F5C-B91E-FF548A64C299}" type="parTrans" cxnId="{6D659183-3BF2-4863-A01A-6B0BD56E70A8}">
      <dgm:prSet/>
      <dgm:spPr/>
      <dgm:t>
        <a:bodyPr/>
        <a:lstStyle/>
        <a:p>
          <a:endParaRPr lang="en-IN"/>
        </a:p>
      </dgm:t>
    </dgm:pt>
    <dgm:pt modelId="{D3ABA45E-CB75-482C-B0DC-19DF3CE9D4CC}" type="sibTrans" cxnId="{6D659183-3BF2-4863-A01A-6B0BD56E70A8}">
      <dgm:prSet/>
      <dgm:spPr/>
      <dgm:t>
        <a:bodyPr/>
        <a:lstStyle/>
        <a:p>
          <a:endParaRPr lang="en-IN"/>
        </a:p>
      </dgm:t>
    </dgm:pt>
    <dgm:pt modelId="{029ACE93-471A-4AFC-B9AD-5EE05F3323CA}" type="pres">
      <dgm:prSet presAssocID="{666EC990-605C-49D9-A7F9-22A358A2B7C0}" presName="diagram" presStyleCnt="0">
        <dgm:presLayoutVars>
          <dgm:dir/>
          <dgm:resizeHandles val="exact"/>
        </dgm:presLayoutVars>
      </dgm:prSet>
      <dgm:spPr/>
    </dgm:pt>
    <dgm:pt modelId="{977D93D1-2D79-4C73-AFF6-C8915D585A6E}" type="pres">
      <dgm:prSet presAssocID="{63C716B8-78DC-4123-9A62-8C806C797A11}" presName="node" presStyleLbl="node1" presStyleIdx="0" presStyleCnt="3" custLinFactNeighborX="-268" custLinFactNeighborY="-1340">
        <dgm:presLayoutVars>
          <dgm:bulletEnabled val="1"/>
        </dgm:presLayoutVars>
      </dgm:prSet>
      <dgm:spPr/>
    </dgm:pt>
    <dgm:pt modelId="{45258D99-3FD8-46E5-8C2D-A54C1BBE9AC7}" type="pres">
      <dgm:prSet presAssocID="{19F6E6B3-DFA9-4C78-980D-BCEE52EBB645}" presName="sibTrans" presStyleCnt="0"/>
      <dgm:spPr/>
    </dgm:pt>
    <dgm:pt modelId="{7D4C5209-AA62-4A92-B6E3-54CA1AC317C0}" type="pres">
      <dgm:prSet presAssocID="{0890566C-2C06-4C4E-B9A9-6E4D7C64616C}" presName="node" presStyleLbl="node1" presStyleIdx="1" presStyleCnt="3">
        <dgm:presLayoutVars>
          <dgm:bulletEnabled val="1"/>
        </dgm:presLayoutVars>
      </dgm:prSet>
      <dgm:spPr/>
    </dgm:pt>
    <dgm:pt modelId="{0CF868C3-818C-4DE7-B525-E908D6D62DBE}" type="pres">
      <dgm:prSet presAssocID="{5D86AA72-85A0-44FB-85C0-670D87E7B651}" presName="sibTrans" presStyleCnt="0"/>
      <dgm:spPr/>
    </dgm:pt>
    <dgm:pt modelId="{1DDF4ABC-B3A3-46A3-BE77-8C7D1144F9C5}" type="pres">
      <dgm:prSet presAssocID="{F7DDF037-87AE-4586-9726-3965E568B0DE}" presName="node" presStyleLbl="node1" presStyleIdx="2" presStyleCnt="3">
        <dgm:presLayoutVars>
          <dgm:bulletEnabled val="1"/>
        </dgm:presLayoutVars>
      </dgm:prSet>
      <dgm:spPr/>
    </dgm:pt>
  </dgm:ptLst>
  <dgm:cxnLst>
    <dgm:cxn modelId="{F1429607-04C1-4A82-8897-252194A97906}" type="presOf" srcId="{F7DDF037-87AE-4586-9726-3965E568B0DE}" destId="{1DDF4ABC-B3A3-46A3-BE77-8C7D1144F9C5}" srcOrd="0" destOrd="0" presId="urn:microsoft.com/office/officeart/2005/8/layout/default"/>
    <dgm:cxn modelId="{423CD066-160D-4E7D-9319-136E17D3C53A}" type="presOf" srcId="{666EC990-605C-49D9-A7F9-22A358A2B7C0}" destId="{029ACE93-471A-4AFC-B9AD-5EE05F3323CA}" srcOrd="0" destOrd="0" presId="urn:microsoft.com/office/officeart/2005/8/layout/default"/>
    <dgm:cxn modelId="{E673E671-0354-4DA0-B54D-799ED36D0822}" type="presOf" srcId="{63C716B8-78DC-4123-9A62-8C806C797A11}" destId="{977D93D1-2D79-4C73-AFF6-C8915D585A6E}" srcOrd="0" destOrd="0" presId="urn:microsoft.com/office/officeart/2005/8/layout/default"/>
    <dgm:cxn modelId="{6D659183-3BF2-4863-A01A-6B0BD56E70A8}" srcId="{666EC990-605C-49D9-A7F9-22A358A2B7C0}" destId="{F7DDF037-87AE-4586-9726-3965E568B0DE}" srcOrd="2" destOrd="0" parTransId="{F2AB6328-C29B-4F5C-B91E-FF548A64C299}" sibTransId="{D3ABA45E-CB75-482C-B0DC-19DF3CE9D4CC}"/>
    <dgm:cxn modelId="{8BB4C5AE-F6D0-49E4-BD1A-C8A4AC0C68CE}" srcId="{666EC990-605C-49D9-A7F9-22A358A2B7C0}" destId="{63C716B8-78DC-4123-9A62-8C806C797A11}" srcOrd="0" destOrd="0" parTransId="{33B59FAE-D13F-4429-8CA4-B1E54CEF5917}" sibTransId="{19F6E6B3-DFA9-4C78-980D-BCEE52EBB645}"/>
    <dgm:cxn modelId="{EEA11AEC-A236-4035-894C-13847C798A92}" srcId="{666EC990-605C-49D9-A7F9-22A358A2B7C0}" destId="{0890566C-2C06-4C4E-B9A9-6E4D7C64616C}" srcOrd="1" destOrd="0" parTransId="{FADC6FAC-EF43-4FE0-8C16-B76CD676716F}" sibTransId="{5D86AA72-85A0-44FB-85C0-670D87E7B651}"/>
    <dgm:cxn modelId="{2243C9EC-E612-44AA-9BFB-6404A69B7D44}" type="presOf" srcId="{0890566C-2C06-4C4E-B9A9-6E4D7C64616C}" destId="{7D4C5209-AA62-4A92-B6E3-54CA1AC317C0}" srcOrd="0" destOrd="0" presId="urn:microsoft.com/office/officeart/2005/8/layout/default"/>
    <dgm:cxn modelId="{FA7E76AA-9B79-4B7C-B290-0531C29464B3}" type="presParOf" srcId="{029ACE93-471A-4AFC-B9AD-5EE05F3323CA}" destId="{977D93D1-2D79-4C73-AFF6-C8915D585A6E}" srcOrd="0" destOrd="0" presId="urn:microsoft.com/office/officeart/2005/8/layout/default"/>
    <dgm:cxn modelId="{DAE7E082-42EA-4914-BBDD-66A58E381BF7}" type="presParOf" srcId="{029ACE93-471A-4AFC-B9AD-5EE05F3323CA}" destId="{45258D99-3FD8-46E5-8C2D-A54C1BBE9AC7}" srcOrd="1" destOrd="0" presId="urn:microsoft.com/office/officeart/2005/8/layout/default"/>
    <dgm:cxn modelId="{12B1AE6B-DCE2-479D-ADEE-4A0250D5DCFA}" type="presParOf" srcId="{029ACE93-471A-4AFC-B9AD-5EE05F3323CA}" destId="{7D4C5209-AA62-4A92-B6E3-54CA1AC317C0}" srcOrd="2" destOrd="0" presId="urn:microsoft.com/office/officeart/2005/8/layout/default"/>
    <dgm:cxn modelId="{B242A390-1D99-4446-9C40-75C4B45888B6}" type="presParOf" srcId="{029ACE93-471A-4AFC-B9AD-5EE05F3323CA}" destId="{0CF868C3-818C-4DE7-B525-E908D6D62DBE}" srcOrd="3" destOrd="0" presId="urn:microsoft.com/office/officeart/2005/8/layout/default"/>
    <dgm:cxn modelId="{44461696-EA22-475D-975A-93002307C687}" type="presParOf" srcId="{029ACE93-471A-4AFC-B9AD-5EE05F3323CA}" destId="{1DDF4ABC-B3A3-46A3-BE77-8C7D1144F9C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D93D1-2D79-4C73-AFF6-C8915D585A6E}">
      <dsp:nvSpPr>
        <dsp:cNvPr id="0" name=""/>
        <dsp:cNvSpPr/>
      </dsp:nvSpPr>
      <dsp:spPr>
        <a:xfrm>
          <a:off x="245555" y="0"/>
          <a:ext cx="3019701" cy="1811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Higher Feedstocks costs</a:t>
          </a:r>
          <a:endParaRPr lang="en-IN" sz="3500" kern="1200" dirty="0"/>
        </a:p>
      </dsp:txBody>
      <dsp:txXfrm>
        <a:off x="245555" y="0"/>
        <a:ext cx="3019701" cy="1811820"/>
      </dsp:txXfrm>
    </dsp:sp>
    <dsp:sp modelId="{7D4C5209-AA62-4A92-B6E3-54CA1AC317C0}">
      <dsp:nvSpPr>
        <dsp:cNvPr id="0" name=""/>
        <dsp:cNvSpPr/>
      </dsp:nvSpPr>
      <dsp:spPr>
        <a:xfrm>
          <a:off x="3575320" y="1288"/>
          <a:ext cx="3019701" cy="1811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Increased Domestic Sourcing</a:t>
          </a:r>
          <a:endParaRPr lang="en-IN" sz="3500" kern="1200" dirty="0"/>
        </a:p>
      </dsp:txBody>
      <dsp:txXfrm>
        <a:off x="3575320" y="1288"/>
        <a:ext cx="3019701" cy="1811820"/>
      </dsp:txXfrm>
    </dsp:sp>
    <dsp:sp modelId="{1DDF4ABC-B3A3-46A3-BE77-8C7D1144F9C5}">
      <dsp:nvSpPr>
        <dsp:cNvPr id="0" name=""/>
        <dsp:cNvSpPr/>
      </dsp:nvSpPr>
      <dsp:spPr>
        <a:xfrm>
          <a:off x="1914484" y="2115080"/>
          <a:ext cx="3019701" cy="18118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Potential Biodiesel Price Volatility</a:t>
          </a:r>
          <a:endParaRPr lang="en-IN" sz="3500" kern="1200" dirty="0"/>
        </a:p>
      </dsp:txBody>
      <dsp:txXfrm>
        <a:off x="1914484" y="2115080"/>
        <a:ext cx="3019701" cy="1811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8/27/2025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5218032"/>
            <a:ext cx="10932414" cy="786384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5972629"/>
            <a:ext cx="10932414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D12F663-2D42-4D8D-8B66-F6D7B96B7E4F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11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939" y="603250"/>
            <a:ext cx="6940265" cy="1247114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39939" y="2946400"/>
            <a:ext cx="6940265" cy="307736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43D06-3677-41B9-93FF-F244A316173A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57EC6461-B110-039F-5E9B-951A244C5823}"/>
              </a:ext>
            </a:extLst>
          </p:cNvPr>
          <p:cNvSpPr/>
          <p:nvPr userDrawn="1"/>
        </p:nvSpPr>
        <p:spPr>
          <a:xfrm>
            <a:off x="679447" y="635364"/>
            <a:ext cx="482598" cy="482537"/>
          </a:xfrm>
          <a:prstGeom prst="ellipse">
            <a:avLst/>
          </a:prstGeom>
          <a:noFill/>
          <a:ln w="12700">
            <a:solidFill>
              <a:srgbClr val="113D61"/>
            </a:solidFill>
            <a:prstDash val="solid"/>
          </a:ln>
        </p:spPr>
        <p:txBody>
          <a:bodyPr/>
          <a:lstStyle/>
          <a:p>
            <a:endParaRPr lang="en-US" sz="900" dirty="0"/>
          </a:p>
        </p:txBody>
      </p:sp>
      <p:pic>
        <p:nvPicPr>
          <p:cNvPr id="8" name="Image 0" descr=" ">
            <a:extLst>
              <a:ext uri="{FF2B5EF4-FFF2-40B4-BE49-F238E27FC236}">
                <a16:creationId xmlns:a16="http://schemas.microsoft.com/office/drawing/2014/main" id="{6FE7E00A-9B1B-C1C5-8E1D-04154B081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84" y="852674"/>
            <a:ext cx="727369" cy="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2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26" y="4899892"/>
            <a:ext cx="6303475" cy="1322744"/>
          </a:xfrm>
        </p:spPr>
        <p:txBody>
          <a:bodyPr anchor="b">
            <a:noAutofit/>
          </a:bodyPr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726" y="635364"/>
            <a:ext cx="6303475" cy="4179872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6261" y="0"/>
            <a:ext cx="4965675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726" y="6453002"/>
            <a:ext cx="1996689" cy="365125"/>
          </a:xfrm>
        </p:spPr>
        <p:txBody>
          <a:bodyPr/>
          <a:lstStyle/>
          <a:p>
            <a:fld id="{AF1BDF4E-8C13-44FB-9026-C40AFBD27988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9353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04994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30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F8899-13A2-4E87-9940-E0F530BAB98F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47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BE565-C398-4C36-A428-0551C7D5DE8E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86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3206-50E4-41A4-9C8E-9A1E3F3312DD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2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239E-6716-4AEB-B56E-5A4637DB6293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705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39"/>
            <a:ext cx="3494314" cy="5719639"/>
          </a:xfrm>
        </p:spPr>
        <p:txBody>
          <a:bodyPr>
            <a:normAutofit/>
          </a:bodyPr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F8D3B-2389-48A8-BD1C-64E8B564DC2A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269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756914DD-DD42-4B3C-8A86-D2A3379492DC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16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5363"/>
            <a:ext cx="6295061" cy="2452897"/>
          </a:xfrm>
        </p:spPr>
        <p:txBody>
          <a:bodyPr anchor="t">
            <a:normAutofit/>
          </a:bodyPr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936" y="3238524"/>
            <a:ext cx="6295060" cy="298411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49048" y="635364"/>
            <a:ext cx="4942952" cy="5587272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8344424-14BD-402D-BC7C-E30C5D38EAD0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89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36C782C4-C2E5-4A86-A35E-5A0906541E04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9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0966705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012950"/>
            <a:ext cx="10966705" cy="42964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3E9E-867F-47D4-B13F-6E6FFB1B7C4A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40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D126C11-AC0C-4F72-92E2-191602B652CE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840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97D0C8B-A7D7-4085-BD6C-F718C2812B1E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13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E7194C-F80D-4BE7-86E9-35DE71EE480C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21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1667510"/>
          </a:xfrm>
        </p:spPr>
        <p:txBody>
          <a:bodyPr anchor="b">
            <a:noAutofit/>
          </a:bodyPr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2178050"/>
            <a:ext cx="4512601" cy="41861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E0ECAE9-8D9C-48C6-ACCA-BF6EC7CF4D71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740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2D13F-205F-4391-B493-94CB2F69FA8D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9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4802C336-AE02-47E8-B1F7-E3673B5DD374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939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A99A118-8426-4787-A906-B547D3E835BD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19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B885821-1E04-4388-9DFB-9D6F038AB81E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6664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0B16B68-C4C5-408E-8C30-F0466EF6C40A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57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942FD4E2-42C2-4AC0-A6C7-FAAF9BF6E496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2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8AABB8B-4620-4B01-AC08-F2C17CE7BAD0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15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61424"/>
            <a:ext cx="2953618" cy="2240279"/>
          </a:xfrm>
        </p:spPr>
        <p:txBody>
          <a:bodyPr anchor="t">
            <a:noAutofit/>
          </a:bodyPr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1248C849-3CC8-4626-8E0A-32A0C0EC1B11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583422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7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0936" y="3079730"/>
            <a:ext cx="10930126" cy="377827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575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DED60-CD2F-4F53-857A-08E5A431BD6A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17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DF98E-28B2-4DBA-9573-27866346135C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531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AD2D0-124B-490C-94A4-F4CC42766C0B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4058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07" y="1145787"/>
            <a:ext cx="3459755" cy="3394126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0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6098" y="1145787"/>
            <a:ext cx="7286460" cy="4253946"/>
          </a:xfrm>
        </p:spPr>
        <p:txBody>
          <a:bodyPr lIns="91440" rIns="0"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29994" i="1" kern="1200" dirty="0">
                <a:solidFill>
                  <a:srgbClr val="113D61">
                    <a:alpha val="100000"/>
                  </a:srgbClr>
                </a:solidFill>
                <a:latin typeface="+mj-lt"/>
                <a:ea typeface="Bodoni MT Italic" pitchFamily="34" charset="-122"/>
                <a:cs typeface="Bodoni MT Italic" pitchFamily="34" charset="-120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A01B54B-9DB4-4059-8190-43A1603AB7A6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FD6197F8-EB4C-31FB-CACD-B4DF3CEE1283}"/>
              </a:ext>
            </a:extLst>
          </p:cNvPr>
          <p:cNvSpPr/>
          <p:nvPr/>
        </p:nvSpPr>
        <p:spPr>
          <a:xfrm>
            <a:off x="679447" y="5778194"/>
            <a:ext cx="482598" cy="482537"/>
          </a:xfrm>
          <a:prstGeom prst="ellipse">
            <a:avLst/>
          </a:prstGeom>
          <a:noFill/>
          <a:ln w="12700">
            <a:solidFill>
              <a:srgbClr val="113D61"/>
            </a:solidFill>
            <a:prstDash val="solid"/>
          </a:ln>
        </p:spPr>
        <p:txBody>
          <a:bodyPr/>
          <a:lstStyle/>
          <a:p>
            <a:endParaRPr lang="en-US" sz="900" dirty="0"/>
          </a:p>
        </p:txBody>
      </p:sp>
      <p:pic>
        <p:nvPicPr>
          <p:cNvPr id="10" name="Image 0" descr=" ">
            <a:extLst>
              <a:ext uri="{FF2B5EF4-FFF2-40B4-BE49-F238E27FC236}">
                <a16:creationId xmlns:a16="http://schemas.microsoft.com/office/drawing/2014/main" id="{000A43B0-2460-97F8-262A-620AEC02B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84" y="5995505"/>
            <a:ext cx="727369" cy="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848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6286-1B70-4E0C-B2C0-63FFDB80C08C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05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3248D83-BA57-480C-A651-E1F12A52220D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8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309F-6B5C-4A0B-A24E-27CA187C6F22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15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9938" y="419100"/>
            <a:ext cx="9125470" cy="5734812"/>
          </a:xfrm>
        </p:spPr>
        <p:txBody>
          <a:bodyPr anchor="b">
            <a:noAutofit/>
          </a:bodyPr>
          <a:lstStyle>
            <a:lvl1pPr marL="0" indent="0">
              <a:lnSpc>
                <a:spcPct val="65000"/>
              </a:lnSpc>
              <a:buNone/>
              <a:defRPr lang="en-US" sz="5000" b="0" i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>
              <a:lnSpc>
                <a:spcPct val="65000"/>
              </a:lnSpc>
              <a:buNone/>
              <a:defRPr lang="en-US" sz="5000" b="0" i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>
              <a:lnSpc>
                <a:spcPct val="65000"/>
              </a:lnSpc>
              <a:buNone/>
              <a:defRPr lang="en-US" sz="5000" b="0" i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>
              <a:lnSpc>
                <a:spcPct val="65000"/>
              </a:lnSpc>
              <a:buNone/>
              <a:defRPr lang="en-US" sz="5000" b="0" i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914400" indent="0">
              <a:lnSpc>
                <a:spcPct val="65000"/>
              </a:lnSpc>
              <a:buNone/>
              <a:defRPr lang="en-US" sz="5000" b="0" i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503AD-2573-454F-BD0E-2D3DB950FC3B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DF64F846-9D70-7948-0A9A-D23B58E67C1F}"/>
              </a:ext>
            </a:extLst>
          </p:cNvPr>
          <p:cNvSpPr/>
          <p:nvPr userDrawn="1"/>
        </p:nvSpPr>
        <p:spPr>
          <a:xfrm>
            <a:off x="679447" y="635364"/>
            <a:ext cx="482598" cy="482537"/>
          </a:xfrm>
          <a:prstGeom prst="ellipse">
            <a:avLst/>
          </a:prstGeom>
          <a:noFill/>
          <a:ln w="12700">
            <a:solidFill>
              <a:srgbClr val="113D61"/>
            </a:solidFill>
            <a:prstDash val="solid"/>
          </a:ln>
        </p:spPr>
        <p:txBody>
          <a:bodyPr/>
          <a:lstStyle/>
          <a:p>
            <a:endParaRPr lang="en-US" sz="900" dirty="0"/>
          </a:p>
        </p:txBody>
      </p:sp>
      <p:pic>
        <p:nvPicPr>
          <p:cNvPr id="8" name="Image 0" descr=" ">
            <a:extLst>
              <a:ext uri="{FF2B5EF4-FFF2-40B4-BE49-F238E27FC236}">
                <a16:creationId xmlns:a16="http://schemas.microsoft.com/office/drawing/2014/main" id="{9578DCE1-E8BD-87F6-A7B9-37851EB85B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84" y="852674"/>
            <a:ext cx="727369" cy="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898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9939" y="625120"/>
            <a:ext cx="6675932" cy="446558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9938" y="1746468"/>
            <a:ext cx="9069870" cy="4687806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5000" i="1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C4A80-538B-4093-B891-E402591ADC09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AF1FC064-1EF7-F6C3-E918-0DB191789005}"/>
              </a:ext>
            </a:extLst>
          </p:cNvPr>
          <p:cNvSpPr/>
          <p:nvPr/>
        </p:nvSpPr>
        <p:spPr>
          <a:xfrm>
            <a:off x="679447" y="635364"/>
            <a:ext cx="482598" cy="482537"/>
          </a:xfrm>
          <a:prstGeom prst="ellipse">
            <a:avLst/>
          </a:prstGeom>
          <a:noFill/>
          <a:ln w="12700">
            <a:solidFill>
              <a:srgbClr val="113D61"/>
            </a:solidFill>
            <a:prstDash val="solid"/>
          </a:ln>
        </p:spPr>
        <p:txBody>
          <a:bodyPr/>
          <a:lstStyle/>
          <a:p>
            <a:endParaRPr lang="en-US" sz="900" dirty="0"/>
          </a:p>
        </p:txBody>
      </p:sp>
      <p:pic>
        <p:nvPicPr>
          <p:cNvPr id="9" name="Image 0" descr=" ">
            <a:extLst>
              <a:ext uri="{FF2B5EF4-FFF2-40B4-BE49-F238E27FC236}">
                <a16:creationId xmlns:a16="http://schemas.microsoft.com/office/drawing/2014/main" id="{0944C70F-AA92-9A20-9499-4F304A066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84" y="852674"/>
            <a:ext cx="727369" cy="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690B0201-F822-4EAC-9483-794208D24AB4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29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B1EB763-80CA-44DF-BADD-E51CF4879EBA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72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7A87457-CCFA-4CB7-AF73-1C00B72ACEFA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89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10930128" cy="1132258"/>
          </a:xfrm>
        </p:spPr>
        <p:txBody>
          <a:bodyPr>
            <a:noAutofit/>
          </a:bodyPr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946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61DA029-15C9-49C5-AE61-337B4CB298FB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896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B6A390-CFE6-8675-47BC-3045FA54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10930128" cy="1132258"/>
          </a:xfrm>
        </p:spPr>
        <p:txBody>
          <a:bodyPr>
            <a:noAutofit/>
          </a:bodyPr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754332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7876" y="1754332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7876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C4B114-1CEB-44E4-B4DC-0FE65F147252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840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73BA38-B2A9-A134-1305-92B26CF97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10930128" cy="1132258"/>
          </a:xfrm>
        </p:spPr>
        <p:txBody>
          <a:bodyPr>
            <a:noAutofit/>
          </a:bodyPr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71428D-A792-4823-A426-07DC9CC2D5EF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488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72DF6E-DF24-4ABC-A778-6F43478B6361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108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DD10DB0-052E-428E-9E35-0BF1448C4998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361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789044-BABB-43A2-8C8F-E40E14C9D842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157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257300"/>
            <a:ext cx="8757924" cy="1723644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473450"/>
            <a:ext cx="10890374" cy="286384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238684E-FC43-4B19-84BC-9DA97C82EAD4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37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2A5F431-D69D-47BB-ACFE-82303040D5B6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74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997" y="635364"/>
            <a:ext cx="10923339" cy="4915803"/>
          </a:xfrm>
        </p:spPr>
        <p:txBody>
          <a:bodyPr anchor="t">
            <a:normAutofit/>
          </a:bodyPr>
          <a:lstStyle>
            <a:lvl1pPr algn="l">
              <a:lnSpc>
                <a:spcPct val="65000"/>
              </a:lnSpc>
              <a:defRPr sz="1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9937" y="5799354"/>
            <a:ext cx="9418399" cy="44655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FA86B1-8D3C-44FE-BD06-31F50B197DDB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02574B0E-E690-3936-E24A-039421B24FD7}"/>
              </a:ext>
            </a:extLst>
          </p:cNvPr>
          <p:cNvSpPr/>
          <p:nvPr/>
        </p:nvSpPr>
        <p:spPr>
          <a:xfrm>
            <a:off x="679447" y="5803591"/>
            <a:ext cx="482598" cy="482537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0" name="Image 0" descr=" ">
            <a:extLst>
              <a:ext uri="{FF2B5EF4-FFF2-40B4-BE49-F238E27FC236}">
                <a16:creationId xmlns:a16="http://schemas.microsoft.com/office/drawing/2014/main" id="{FD99B78C-30FB-8F34-4B19-F781FCDAC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84" y="6020901"/>
            <a:ext cx="727369" cy="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97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B816D-C79A-4399-A589-78065E5C7E1B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5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590" y="1318302"/>
            <a:ext cx="960882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276B-36AC-4A3A-AD2A-9A0966D16D3E}" type="datetime1">
              <a:rPr lang="en-US" smtClean="0"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75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447" y="635363"/>
            <a:ext cx="10952715" cy="4931191"/>
          </a:xfrm>
        </p:spPr>
        <p:txBody>
          <a:bodyPr anchor="t">
            <a:normAutofit/>
          </a:bodyPr>
          <a:lstStyle>
            <a:lvl1pPr algn="l">
              <a:lnSpc>
                <a:spcPct val="65000"/>
              </a:lnSpc>
              <a:defRPr sz="1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5A4C8E-0512-44ED-A117-15A43817985F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8F39D539-C72A-46A0-EB96-C3401D538D65}"/>
              </a:ext>
            </a:extLst>
          </p:cNvPr>
          <p:cNvSpPr/>
          <p:nvPr/>
        </p:nvSpPr>
        <p:spPr>
          <a:xfrm>
            <a:off x="679447" y="5803591"/>
            <a:ext cx="482598" cy="482537"/>
          </a:xfrm>
          <a:prstGeom prst="ellipse">
            <a:avLst/>
          </a:prstGeom>
          <a:noFill/>
          <a:ln w="12700">
            <a:solidFill>
              <a:srgbClr val="DCEBFF"/>
            </a:solidFill>
            <a:prstDash val="solid"/>
          </a:ln>
        </p:spPr>
        <p:txBody>
          <a:bodyPr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9" name="Image 0" descr=" ">
            <a:extLst>
              <a:ext uri="{FF2B5EF4-FFF2-40B4-BE49-F238E27FC236}">
                <a16:creationId xmlns:a16="http://schemas.microsoft.com/office/drawing/2014/main" id="{FD8622F3-14FF-0CA2-1EC3-17C66BA6C5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84" y="6020901"/>
            <a:ext cx="727369" cy="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2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9939" y="374649"/>
            <a:ext cx="9632961" cy="5847987"/>
          </a:xfrm>
        </p:spPr>
        <p:txBody>
          <a:bodyPr anchor="b">
            <a:normAutofit/>
          </a:bodyPr>
          <a:lstStyle>
            <a:lvl1pPr algn="l">
              <a:lnSpc>
                <a:spcPct val="65000"/>
              </a:lnSpc>
              <a:defRPr sz="1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42C84F-F977-43DB-90CF-ECC5710077AC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97058303-9BE8-7CE5-6918-3467664B819B}"/>
              </a:ext>
            </a:extLst>
          </p:cNvPr>
          <p:cNvSpPr/>
          <p:nvPr/>
        </p:nvSpPr>
        <p:spPr>
          <a:xfrm>
            <a:off x="679447" y="635364"/>
            <a:ext cx="482598" cy="482537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/>
          <a:lstStyle/>
          <a:p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0" name="Image 0" descr=" ">
            <a:extLst>
              <a:ext uri="{FF2B5EF4-FFF2-40B4-BE49-F238E27FC236}">
                <a16:creationId xmlns:a16="http://schemas.microsoft.com/office/drawing/2014/main" id="{BC632823-5A98-7687-702C-BB6CA7E92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084" y="852674"/>
            <a:ext cx="727369" cy="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80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0C748914-8664-457B-A714-4A5A7F87DF93}" type="datetime1">
              <a:rPr lang="en-US" smtClean="0"/>
              <a:pPr/>
              <a:t>8/27/2025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  <p:sldLayoutId id="2147483801" r:id="rId36"/>
    <p:sldLayoutId id="2147483802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b="0" i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uters.com/business/energy/north-american-biofuels-sector-contracts-amid-trade-policy-uncertainty-2025-03-20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31.jf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markets.com/insights/us-biomass-based-diesel-and-saf-at-a-crossroads-understanding-the-45z-tax-credit-and-its-ripple-effect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imarcgroup.com/biodiesel-market" TargetMode="External"/><Relationship Id="rId4" Type="http://schemas.openxmlformats.org/officeDocument/2006/relationships/hyperlink" Target="https://afdc.energy.gov/fuels/price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rcgroup.com/biodiesel-market" TargetMode="External"/><Relationship Id="rId2" Type="http://schemas.openxmlformats.org/officeDocument/2006/relationships/hyperlink" Target="https://afdc.energy.gov/fuels/prices.html" TargetMode="Externa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biofuel-value-chain_fig2_5198780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farmdocdaily.illinois.edu/2017/09/relationship-between-biodiesel-soybean-oil-price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ourcewise.com/blog/environmental-blog/to-tariff-or-not-to-tariff-unstable-biofuels-market-brings-challenges" TargetMode="External"/><Relationship Id="rId5" Type="http://schemas.openxmlformats.org/officeDocument/2006/relationships/hyperlink" Target="https://www.resourcewise.com/blog/environmental-blog/uncertainty-persists-in-us-biofuels-as-45z-delayed-90-days#:~:text=The%20next%2090%20days%20are,rife%20with%20doubts%20and%20ambiguity." TargetMode="External"/><Relationship Id="rId4" Type="http://schemas.openxmlformats.org/officeDocument/2006/relationships/hyperlink" Target="https://www.eia.gov/todayinenergy/detail.php?id=6542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eia.gov/todayinenergy/detail.php?id=65424&amp;" TargetMode="External"/><Relationship Id="rId4" Type="http://schemas.openxmlformats.org/officeDocument/2006/relationships/hyperlink" Target="https://www.ofimagazine.com/news/sharp-fall-in-us-renewable-diesel-and-biodiesel-production-in-first-quarter-2025-but-output-forecast-to-increase?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espertool.com/news/biodiesel-markets-shaken-by-trumps-new-tariff-policies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997" y="635364"/>
            <a:ext cx="10923339" cy="4915803"/>
          </a:xfrm>
        </p:spPr>
        <p:txBody>
          <a:bodyPr>
            <a:normAutofit fontScale="90000"/>
          </a:bodyPr>
          <a:lstStyle/>
          <a:p>
            <a:r>
              <a:rPr lang="en-US" dirty="0"/>
              <a:t>US BIO-DIESEL</a:t>
            </a:r>
            <a:br>
              <a:rPr lang="en-US" dirty="0"/>
            </a:br>
            <a:r>
              <a:rPr lang="en-US" dirty="0"/>
              <a:t>MARKET</a:t>
            </a:r>
            <a:br>
              <a:rPr lang="en-US" dirty="0"/>
            </a:br>
            <a:r>
              <a:rPr lang="en-US" dirty="0"/>
              <a:t>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9937" y="5799354"/>
            <a:ext cx="9418399" cy="446558"/>
          </a:xfrm>
        </p:spPr>
        <p:txBody>
          <a:bodyPr>
            <a:normAutofit/>
          </a:bodyPr>
          <a:lstStyle/>
          <a:p>
            <a:r>
              <a:rPr lang="en-US" dirty="0"/>
              <a:t>Apoorva Awasthi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03E01-ED2D-8F84-F547-6B2036976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02" y="4189445"/>
            <a:ext cx="3355521" cy="22370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F58E0-0CB8-931B-2150-1136734F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6105766" cy="1392128"/>
          </a:xfrm>
        </p:spPr>
        <p:txBody>
          <a:bodyPr/>
          <a:lstStyle/>
          <a:p>
            <a:r>
              <a:rPr lang="en-US" dirty="0"/>
              <a:t>Market IMPACTS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D8C43A-1430-5B62-A495-2BFB417A73A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62281247"/>
              </p:ext>
            </p:extLst>
          </p:nvPr>
        </p:nvGraphicFramePr>
        <p:xfrm>
          <a:off x="630936" y="2491273"/>
          <a:ext cx="6848670" cy="3928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6A92DE5-333C-3D6F-2EB9-2B54B9D07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29" y="430141"/>
            <a:ext cx="3570498" cy="1629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0CA84-4FB7-6F56-2D58-822523E35812}"/>
              </a:ext>
            </a:extLst>
          </p:cNvPr>
          <p:cNvSpPr txBox="1"/>
          <p:nvPr/>
        </p:nvSpPr>
        <p:spPr>
          <a:xfrm>
            <a:off x="11246739" y="6526381"/>
            <a:ext cx="2762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Sources: </a:t>
            </a:r>
            <a:r>
              <a:rPr lang="en-US" sz="900" dirty="0">
                <a:hlinkClick r:id="rId8"/>
              </a:rPr>
              <a:t>link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81601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D96C-EE38-66D0-AED1-F3C7117E3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22180"/>
            <a:ext cx="6303475" cy="1322744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CD072-7585-9F2D-046A-1D2069091D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130" y="1553807"/>
            <a:ext cx="6303475" cy="34601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Moderate volatility:</a:t>
            </a:r>
            <a:r>
              <a:rPr lang="en-US" sz="1600" dirty="0"/>
              <a:t> Biodiesel prices fluctuated between ~$3.50–4.20/gal, with April 2025 averaging </a:t>
            </a:r>
            <a:r>
              <a:rPr lang="en-US" sz="1600" b="1" dirty="0"/>
              <a:t>$4.08/gal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Key cost driver:</a:t>
            </a:r>
            <a:r>
              <a:rPr lang="en-US" sz="1600" dirty="0"/>
              <a:t> Soybean oil prices and clarity on </a:t>
            </a:r>
            <a:r>
              <a:rPr lang="en-US" sz="1600" b="1" dirty="0"/>
              <a:t>BTC → 45Z credit transition</a:t>
            </a:r>
            <a:r>
              <a:rPr lang="en-US" sz="1600" dirty="0"/>
              <a:t> remain decisive.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Monitoring priority:</a:t>
            </a:r>
            <a:r>
              <a:rPr lang="en-US" sz="1600" dirty="0"/>
              <a:t> Track U.S. policy guidance on </a:t>
            </a:r>
            <a:r>
              <a:rPr lang="en-US" sz="1600" b="1" dirty="0"/>
              <a:t>45Z credits</a:t>
            </a:r>
            <a:r>
              <a:rPr lang="en-US" sz="1600" dirty="0"/>
              <a:t> and global feedstock supply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98A3131-E850-7096-4E6D-0570C1BDA5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4" r="25864"/>
          <a:stretch/>
        </p:blipFill>
        <p:spPr/>
      </p:pic>
    </p:spTree>
    <p:extLst>
      <p:ext uri="{BB962C8B-B14F-4D97-AF65-F5344CB8AC3E}">
        <p14:creationId xmlns:p14="http://schemas.microsoft.com/office/powerpoint/2010/main" val="1956349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499839-9666-B983-B7D3-39DC6EED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13" y="3440314"/>
            <a:ext cx="10105774" cy="1724025"/>
          </a:xfrm>
        </p:spPr>
        <p:txBody>
          <a:bodyPr/>
          <a:lstStyle/>
          <a:p>
            <a:r>
              <a:rPr lang="en-US" dirty="0"/>
              <a:t>            THANK YOU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BA8630F-7710-7393-DEE3-FA06E46545B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095374"/>
            <a:ext cx="3371850" cy="172402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7D0428-B789-5387-4757-B0A5B5610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1" y="1057275"/>
            <a:ext cx="4686300" cy="17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4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9FB-B08B-6550-BEBF-B4307419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26" y="4899892"/>
            <a:ext cx="6303475" cy="13227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7904-BA22-561E-1DE0-8E716FCEA6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0726" y="635364"/>
            <a:ext cx="6303475" cy="478572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Executive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Price overview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verification and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Value chain &amp; key cost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Forecast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Policy impact 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Tariff policy timeline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Market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3136913-472D-DC01-7CCD-4F81411427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9" r="24929"/>
          <a:stretch/>
        </p:blipFill>
        <p:spPr>
          <a:xfrm>
            <a:off x="7226261" y="0"/>
            <a:ext cx="4965675" cy="6858000"/>
          </a:xfrm>
        </p:spPr>
      </p:pic>
    </p:spTree>
    <p:extLst>
      <p:ext uri="{BB962C8B-B14F-4D97-AF65-F5344CB8AC3E}">
        <p14:creationId xmlns:p14="http://schemas.microsoft.com/office/powerpoint/2010/main" val="154517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08" y="114767"/>
            <a:ext cx="4522936" cy="1415453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E842F-FDC7-B259-9F3B-88630D44DF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49525" y="1950228"/>
            <a:ext cx="4512601" cy="4186174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U.S. biodiesel prices</a:t>
            </a:r>
            <a:r>
              <a:rPr lang="en-US" dirty="0"/>
              <a:t> averaged </a:t>
            </a:r>
            <a:r>
              <a:rPr lang="en-US" b="1" dirty="0"/>
              <a:t>~$4.08/gal in April 2025</a:t>
            </a:r>
            <a:r>
              <a:rPr lang="en-US" dirty="0"/>
              <a:t> (AFDC), fluctuating in the </a:t>
            </a:r>
            <a:r>
              <a:rPr lang="en-US" b="1" dirty="0"/>
              <a:t>$3.50–4.20/gal range</a:t>
            </a:r>
            <a:r>
              <a:rPr lang="en-US" dirty="0"/>
              <a:t> over the past year.</a:t>
            </a:r>
          </a:p>
          <a:p>
            <a:r>
              <a:rPr lang="en-US" b="1" dirty="0"/>
              <a:t>Soybean oil costs</a:t>
            </a:r>
            <a:r>
              <a:rPr lang="en-US" dirty="0"/>
              <a:t> remain the </a:t>
            </a:r>
            <a:r>
              <a:rPr lang="en-US" b="1" dirty="0"/>
              <a:t>primary price driver</a:t>
            </a:r>
            <a:r>
              <a:rPr lang="en-US" dirty="0"/>
              <a:t>, while uncertainty in the </a:t>
            </a:r>
            <a:r>
              <a:rPr lang="en-US" b="1" dirty="0"/>
              <a:t>BTC → 45Z tax credit transition</a:t>
            </a:r>
            <a:r>
              <a:rPr lang="en-US" dirty="0"/>
              <a:t> disrupted production in Q1 2025 (EIA).</a:t>
            </a:r>
          </a:p>
          <a:p>
            <a:r>
              <a:rPr lang="en-US" b="1" dirty="0"/>
              <a:t>Short-term forecast (Jun–Aug 2025):</a:t>
            </a:r>
            <a:r>
              <a:rPr lang="en-US" dirty="0"/>
              <a:t> Prices expected to recover gradually, reaching </a:t>
            </a:r>
            <a:r>
              <a:rPr lang="en-US" b="1" dirty="0"/>
              <a:t>$4.15–4.25/gal</a:t>
            </a:r>
            <a:r>
              <a:rPr lang="en-US" dirty="0"/>
              <a:t>, assuming policy stability and steady demand.</a:t>
            </a:r>
          </a:p>
          <a:p>
            <a:r>
              <a:rPr lang="en-US" b="1" dirty="0"/>
              <a:t>Policy risk:</a:t>
            </a:r>
            <a:r>
              <a:rPr lang="en-US" dirty="0"/>
              <a:t> Delays in 45Z credit guidance and tariff-driven feedstock costs could cause further volatility.</a:t>
            </a:r>
          </a:p>
          <a:p>
            <a:r>
              <a:rPr lang="en-US" b="1" dirty="0"/>
              <a:t>Outlook:</a:t>
            </a:r>
            <a:r>
              <a:rPr lang="en-US" dirty="0"/>
              <a:t> Strong fundamentals, but near-term market hinges on </a:t>
            </a:r>
            <a:r>
              <a:rPr lang="en-US" b="1" dirty="0"/>
              <a:t>federal policy clarity</a:t>
            </a:r>
            <a:r>
              <a:rPr lang="en-US" dirty="0"/>
              <a:t> and </a:t>
            </a:r>
            <a:r>
              <a:rPr lang="en-US" b="1" dirty="0"/>
              <a:t>feedstock availability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BCC5F5-E819-956F-59A3-9C8C7D0D6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2528994"/>
            <a:ext cx="5705475" cy="3005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336F0-9356-7929-F83D-EE9BC2B3D361}"/>
              </a:ext>
            </a:extLst>
          </p:cNvPr>
          <p:cNvSpPr txBox="1"/>
          <p:nvPr/>
        </p:nvSpPr>
        <p:spPr>
          <a:xfrm>
            <a:off x="11163300" y="645789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</a:t>
            </a:r>
          </a:p>
          <a:p>
            <a:r>
              <a:rPr lang="en-US" sz="1000" dirty="0">
                <a:hlinkClick r:id="rId3"/>
              </a:rPr>
              <a:t>link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B16D-2F4A-F938-64C3-F8B6808F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75" y="150172"/>
            <a:ext cx="7318745" cy="493640"/>
          </a:xfrm>
        </p:spPr>
        <p:txBody>
          <a:bodyPr>
            <a:normAutofit fontScale="90000"/>
          </a:bodyPr>
          <a:lstStyle/>
          <a:p>
            <a:r>
              <a:rPr lang="en-US" dirty="0"/>
              <a:t>Price overview (June 2024-may 2025)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E1C32-E3BE-E820-0C0D-D82105EBFB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5075" y="4926563"/>
            <a:ext cx="6117779" cy="25277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en-US" b="1" dirty="0"/>
          </a:p>
          <a:p>
            <a:pPr marL="182880" indent="-182880">
              <a:lnSpc>
                <a:spcPct val="100000"/>
              </a:lnSpc>
              <a:spcBef>
                <a:spcPts val="0"/>
              </a:spcBef>
              <a:buFont typeface="Trade Gothic Next" panose="020B0503040303020004" pitchFamily="34" charset="0"/>
              <a:buChar char="-"/>
            </a:pPr>
            <a:r>
              <a:rPr lang="en-US" dirty="0"/>
              <a:t>U.S. retail biodiesel (B99–B100) prices showed </a:t>
            </a:r>
            <a:r>
              <a:rPr lang="en-US" b="1" dirty="0"/>
              <a:t>moderate volatility</a:t>
            </a:r>
            <a:r>
              <a:rPr lang="en-US" dirty="0"/>
              <a:t> between </a:t>
            </a:r>
            <a:r>
              <a:rPr lang="en-US" b="1" dirty="0"/>
              <a:t>$3.50–4.20/gal</a:t>
            </a:r>
            <a:r>
              <a:rPr lang="en-US" dirty="0"/>
              <a:t>.</a:t>
            </a:r>
          </a:p>
          <a:p>
            <a:pPr marL="182880" indent="-182880">
              <a:lnSpc>
                <a:spcPct val="100000"/>
              </a:lnSpc>
              <a:spcBef>
                <a:spcPts val="0"/>
              </a:spcBef>
              <a:buFont typeface="Trade Gothic Next" panose="020B0503040303020004" pitchFamily="34" charset="0"/>
              <a:buChar char="-"/>
            </a:pPr>
            <a:r>
              <a:rPr lang="en-IN" b="1" dirty="0"/>
              <a:t>April 2025 national average:</a:t>
            </a:r>
            <a:r>
              <a:rPr lang="en-IN" dirty="0"/>
              <a:t> $4.08/gal</a:t>
            </a:r>
            <a:endParaRPr lang="en-US" dirty="0"/>
          </a:p>
          <a:p>
            <a:pPr marL="182880" indent="-182880">
              <a:lnSpc>
                <a:spcPct val="100000"/>
              </a:lnSpc>
              <a:spcBef>
                <a:spcPts val="0"/>
              </a:spcBef>
              <a:buFont typeface="Trade Gothic Next" panose="020B0503040303020004" pitchFamily="34" charset="0"/>
              <a:buChar char="-"/>
            </a:pPr>
            <a:r>
              <a:rPr lang="en-US" dirty="0"/>
              <a:t>Prices reflect fluctuations in </a:t>
            </a:r>
            <a:r>
              <a:rPr lang="en-US" b="1" dirty="0"/>
              <a:t>soybean oil costs, demand cycles, and policy uncertainty</a:t>
            </a:r>
            <a:r>
              <a:rPr lang="en-US" dirty="0"/>
              <a:t>.</a:t>
            </a:r>
          </a:p>
          <a:p>
            <a:pPr marL="182880" indent="-182880">
              <a:lnSpc>
                <a:spcPct val="100000"/>
              </a:lnSpc>
              <a:spcBef>
                <a:spcPts val="0"/>
              </a:spcBef>
              <a:buFont typeface="Trade Gothic Next" panose="020B0503040303020004" pitchFamily="34" charset="0"/>
              <a:buChar char="-"/>
            </a:pPr>
            <a:r>
              <a:rPr lang="en-US" dirty="0"/>
              <a:t>Overall trend: </a:t>
            </a:r>
            <a:r>
              <a:rPr lang="en-US" b="1" dirty="0"/>
              <a:t>stable with mild upward pressure</a:t>
            </a:r>
            <a:r>
              <a:rPr lang="en-US" dirty="0"/>
              <a:t> into mid-2025.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3F669-9A1F-128B-847C-BD445405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87" y="1802676"/>
            <a:ext cx="3299262" cy="2452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8D368-0AA7-AEDE-6300-BEEB89E98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53" y="1802675"/>
            <a:ext cx="3766479" cy="2382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C51077-5E27-4EF8-9ABC-D8B33EC2C821}"/>
              </a:ext>
            </a:extLst>
          </p:cNvPr>
          <p:cNvSpPr txBox="1"/>
          <p:nvPr/>
        </p:nvSpPr>
        <p:spPr>
          <a:xfrm>
            <a:off x="8294912" y="6326155"/>
            <a:ext cx="3971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Note: Values estimated using DOE </a:t>
            </a:r>
            <a:r>
              <a:rPr lang="en-IN" sz="800" dirty="0">
                <a:hlinkClick r:id="rId4"/>
              </a:rPr>
              <a:t>AFDC </a:t>
            </a:r>
            <a:r>
              <a:rPr lang="en-IN" sz="800" dirty="0"/>
              <a:t>retail biodiesel prices (USD/gal) and IMARC biodiesel pricing (USD/MT), with unit conversion, interpolation, and seasonal adjustments. Sources: AFDC (2025), </a:t>
            </a:r>
            <a:r>
              <a:rPr lang="en-IN" sz="800" dirty="0">
                <a:hlinkClick r:id="rId5"/>
              </a:rPr>
              <a:t>IMARC Group (2025</a:t>
            </a:r>
            <a:r>
              <a:rPr lang="en-IN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4936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E62F-F757-97CA-69BF-74C05CF95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7" y="111870"/>
            <a:ext cx="8817428" cy="1138334"/>
          </a:xfrm>
        </p:spPr>
        <p:txBody>
          <a:bodyPr/>
          <a:lstStyle/>
          <a:p>
            <a:r>
              <a:rPr lang="en-US" dirty="0"/>
              <a:t>Data verification and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84BB1-16D4-8510-7BFE-056208DE4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5" y="1825626"/>
            <a:ext cx="5060737" cy="203724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Sources Used:</a:t>
            </a:r>
          </a:p>
          <a:p>
            <a:r>
              <a:rPr lang="en-US" dirty="0"/>
              <a:t>DOE AFDC – retail biodiesel (B99–B100) price reports (USD/gal).</a:t>
            </a:r>
          </a:p>
          <a:p>
            <a:r>
              <a:rPr lang="en-US" dirty="0"/>
              <a:t>IMARC Group – biodiesel pricing reports (USD/MT).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82616-224C-DC6E-0F91-81634111B5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2849" y="1567543"/>
            <a:ext cx="5060737" cy="25379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Methods</a:t>
            </a:r>
            <a:r>
              <a:rPr lang="en-US" b="1" dirty="0"/>
              <a:t>:</a:t>
            </a:r>
          </a:p>
          <a:p>
            <a:r>
              <a:rPr lang="en-IN" dirty="0"/>
              <a:t>Converted USD/MT → USD/gal using standard biodiesel density.</a:t>
            </a:r>
            <a:endParaRPr lang="en-US" dirty="0"/>
          </a:p>
          <a:p>
            <a:r>
              <a:rPr lang="en-US" dirty="0"/>
              <a:t>Cross-checked DOE retail data with IMARC wholesale/market data.</a:t>
            </a:r>
          </a:p>
          <a:p>
            <a:r>
              <a:rPr lang="en-US" dirty="0"/>
              <a:t>Smoothed values with interpolation to fill gaps between months.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DCE12-9164-D14D-F57E-CDB6BA80672A}"/>
              </a:ext>
            </a:extLst>
          </p:cNvPr>
          <p:cNvSpPr txBox="1"/>
          <p:nvPr/>
        </p:nvSpPr>
        <p:spPr>
          <a:xfrm>
            <a:off x="630935" y="4680891"/>
            <a:ext cx="6542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 AFDC publishes </a:t>
            </a:r>
            <a:r>
              <a:rPr lang="en-US" b="1" dirty="0"/>
              <a:t>bi-monthly averages</a:t>
            </a:r>
            <a:r>
              <a:rPr lang="en-US" dirty="0"/>
              <a:t>, limiting granularity.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Detailed USD/MT series often behind </a:t>
            </a:r>
            <a:r>
              <a:rPr lang="en-US" b="1" dirty="0"/>
              <a:t>paywalls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39571-FD7D-9EF6-B7C2-8358DEC9A1EB}"/>
              </a:ext>
            </a:extLst>
          </p:cNvPr>
          <p:cNvSpPr txBox="1"/>
          <p:nvPr/>
        </p:nvSpPr>
        <p:spPr>
          <a:xfrm>
            <a:off x="5537718" y="289249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1E86-49DB-1C47-D757-F610A57FD5B1}"/>
              </a:ext>
            </a:extLst>
          </p:cNvPr>
          <p:cNvSpPr txBox="1"/>
          <p:nvPr/>
        </p:nvSpPr>
        <p:spPr>
          <a:xfrm>
            <a:off x="6372809" y="4702629"/>
            <a:ext cx="49207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Resolved by</a:t>
            </a:r>
            <a:r>
              <a:rPr lang="en-IN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/>
              <a:t>weighted averages</a:t>
            </a:r>
            <a:r>
              <a:rPr lang="en-US" dirty="0"/>
              <a:t> across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Prioritizing </a:t>
            </a:r>
            <a:r>
              <a:rPr lang="en-US" b="1" dirty="0"/>
              <a:t>government datasets</a:t>
            </a:r>
            <a:r>
              <a:rPr lang="en-US" dirty="0"/>
              <a:t> for retail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Documenting assumptions and limitations clearly.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9E5E9-A2A6-CAA1-B270-8F627D5A868B}"/>
              </a:ext>
            </a:extLst>
          </p:cNvPr>
          <p:cNvSpPr txBox="1"/>
          <p:nvPr/>
        </p:nvSpPr>
        <p:spPr>
          <a:xfrm>
            <a:off x="9634634" y="6179429"/>
            <a:ext cx="22906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</a:t>
            </a:r>
            <a:r>
              <a:rPr lang="en-US" sz="1000" dirty="0">
                <a:hlinkClick r:id="rId2"/>
              </a:rPr>
              <a:t>link1</a:t>
            </a:r>
            <a:r>
              <a:rPr lang="en-US" sz="1000" dirty="0"/>
              <a:t>, </a:t>
            </a:r>
            <a:r>
              <a:rPr lang="en-US" sz="1000" dirty="0">
                <a:hlinkClick r:id="rId3"/>
              </a:rPr>
              <a:t>link2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6653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153D-915E-B26E-77A0-B0A60D95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83" y="206861"/>
            <a:ext cx="11089588" cy="1407335"/>
          </a:xfrm>
        </p:spPr>
        <p:txBody>
          <a:bodyPr/>
          <a:lstStyle/>
          <a:p>
            <a:r>
              <a:rPr lang="en-US" sz="4400" dirty="0"/>
              <a:t>Value chain &amp; key cost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C73-4F90-26C9-3E52-B235190AEA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2555" y="4609322"/>
            <a:ext cx="7583422" cy="204181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IN" b="1" dirty="0"/>
              <a:t>Key Inputs Impacting Price: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Soybean oil</a:t>
            </a:r>
            <a:r>
              <a:rPr lang="en-US" sz="1400" dirty="0"/>
              <a:t> – Primary feedstock; largest contributor to biodiesel cost. Price spikes strongly influence biodiesel prices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Methanol &amp; energy</a:t>
            </a:r>
            <a:r>
              <a:rPr lang="en-US" sz="1400" dirty="0"/>
              <a:t> – Required for processing; less volatile but material.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Transportation &amp; logistics</a:t>
            </a:r>
            <a:r>
              <a:rPr lang="en-US" sz="1400" dirty="0"/>
              <a:t> – Distribution costs add variability, especially with regional demand differences.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/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F8E7E-C122-A148-98EB-0895B2046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9" y="910528"/>
            <a:ext cx="5327779" cy="31809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32FE00-DE62-1BB0-AD29-53527CFEBC73}"/>
              </a:ext>
            </a:extLst>
          </p:cNvPr>
          <p:cNvSpPr txBox="1"/>
          <p:nvPr/>
        </p:nvSpPr>
        <p:spPr>
          <a:xfrm flipH="1">
            <a:off x="9815803" y="6604084"/>
            <a:ext cx="36482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Sources: </a:t>
            </a:r>
            <a:r>
              <a:rPr lang="en-US" sz="1050" dirty="0" err="1">
                <a:hlinkClick r:id="rId3"/>
              </a:rPr>
              <a:t>Researchgate</a:t>
            </a:r>
            <a:r>
              <a:rPr lang="en-US" sz="1050" dirty="0"/>
              <a:t>, </a:t>
            </a:r>
            <a:r>
              <a:rPr lang="en-US" sz="1050" dirty="0" err="1">
                <a:hlinkClick r:id="rId4"/>
              </a:rPr>
              <a:t>Farmdoc</a:t>
            </a:r>
            <a:r>
              <a:rPr lang="en-US" sz="1050" dirty="0">
                <a:hlinkClick r:id="rId4"/>
              </a:rPr>
              <a:t> daily </a:t>
            </a:r>
            <a:endParaRPr lang="en-IN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710F40-8F2F-3C14-15D6-3AB24A0E9FA1}"/>
              </a:ext>
            </a:extLst>
          </p:cNvPr>
          <p:cNvSpPr txBox="1"/>
          <p:nvPr/>
        </p:nvSpPr>
        <p:spPr>
          <a:xfrm>
            <a:off x="2934476" y="4073398"/>
            <a:ext cx="2710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Value Chain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47298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98" y="148590"/>
            <a:ext cx="9131428" cy="1132258"/>
          </a:xfrm>
        </p:spPr>
        <p:txBody>
          <a:bodyPr/>
          <a:lstStyle/>
          <a:p>
            <a:r>
              <a:rPr lang="en-US" dirty="0"/>
              <a:t>Short-term price forecast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166393-E2E5-14CC-A5F4-B358AD89E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148" y="222110"/>
            <a:ext cx="3851428" cy="17846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84E9A-24B9-C2A3-87C5-A8A3DE8161BB}"/>
              </a:ext>
            </a:extLst>
          </p:cNvPr>
          <p:cNvSpPr txBox="1"/>
          <p:nvPr/>
        </p:nvSpPr>
        <p:spPr>
          <a:xfrm>
            <a:off x="496823" y="4462760"/>
            <a:ext cx="420528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Federal </a:t>
            </a:r>
            <a:r>
              <a:rPr lang="en-US" sz="1400" b="1" dirty="0"/>
              <a:t>policy remains consistent</a:t>
            </a:r>
            <a:r>
              <a:rPr lang="en-US" sz="1400" dirty="0"/>
              <a:t> with no rollback of RFS mandates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No major disruptions</a:t>
            </a:r>
            <a:r>
              <a:rPr lang="en-US" sz="1400" dirty="0"/>
              <a:t> in soybean oil or methanol supply.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Stable demand</a:t>
            </a:r>
            <a:r>
              <a:rPr lang="en-US" sz="1400" dirty="0"/>
              <a:t> sustained by Renewable Fuel Standard blending requirements.</a:t>
            </a:r>
            <a:endParaRPr lang="en-IN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B3612-61F2-AF95-86DE-5124D9C965CA}"/>
              </a:ext>
            </a:extLst>
          </p:cNvPr>
          <p:cNvSpPr txBox="1"/>
          <p:nvPr/>
        </p:nvSpPr>
        <p:spPr>
          <a:xfrm>
            <a:off x="6096000" y="4624387"/>
            <a:ext cx="57483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Delays in implementing 45Z credit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Oil price shocks</a:t>
            </a:r>
            <a:r>
              <a:rPr lang="en-US" sz="1400" dirty="0"/>
              <a:t> from global energy markets.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Crop yield issues</a:t>
            </a:r>
            <a:r>
              <a:rPr lang="en-US" sz="1400" dirty="0"/>
              <a:t> (soybean harvests, weather-driven volatility).</a:t>
            </a:r>
            <a:endParaRPr lang="en-IN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AF748D-DAA6-DFC6-2801-35211F4FB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358" y="1673287"/>
            <a:ext cx="4991533" cy="2225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D9349-40AC-5AB5-C7AC-6B7DA90F3505}"/>
              </a:ext>
            </a:extLst>
          </p:cNvPr>
          <p:cNvSpPr txBox="1"/>
          <p:nvPr/>
        </p:nvSpPr>
        <p:spPr>
          <a:xfrm>
            <a:off x="10506291" y="6512779"/>
            <a:ext cx="420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</a:t>
            </a:r>
            <a:r>
              <a:rPr lang="en-US" sz="1000" dirty="0">
                <a:hlinkClick r:id="rId4"/>
              </a:rPr>
              <a:t>link1</a:t>
            </a:r>
            <a:r>
              <a:rPr lang="en-US" sz="1000" dirty="0"/>
              <a:t>, </a:t>
            </a:r>
            <a:r>
              <a:rPr lang="en-US" sz="1000" dirty="0">
                <a:hlinkClick r:id="rId5"/>
              </a:rPr>
              <a:t>link2</a:t>
            </a:r>
            <a:r>
              <a:rPr lang="en-US" sz="1000" dirty="0"/>
              <a:t>, </a:t>
            </a:r>
            <a:r>
              <a:rPr lang="en-US" sz="1000" dirty="0">
                <a:hlinkClick r:id="rId6"/>
              </a:rPr>
              <a:t>link3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87DED8-6AE1-68B6-2A8B-7B962CA7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74" y="175414"/>
            <a:ext cx="10332533" cy="916267"/>
          </a:xfrm>
        </p:spPr>
        <p:txBody>
          <a:bodyPr/>
          <a:lstStyle/>
          <a:p>
            <a:r>
              <a:rPr lang="en-US" dirty="0"/>
              <a:t>Policy IMPACT summary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5AE507D-4CB8-AC6C-888A-88AAAAA0BC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5074" y="1154269"/>
            <a:ext cx="5734522" cy="13849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b="1" dirty="0"/>
              <a:t>Renewable Fuel Standard (RFS):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Federal program mandating blending of renewable fuels.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steady demand floor for biodiesel.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20CE7-D124-D0CE-D852-791684AC1E10}"/>
              </a:ext>
            </a:extLst>
          </p:cNvPr>
          <p:cNvSpPr txBox="1"/>
          <p:nvPr/>
        </p:nvSpPr>
        <p:spPr>
          <a:xfrm>
            <a:off x="6096000" y="1192453"/>
            <a:ext cx="6179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Blenders Tax Credit (BTC) → Clean Fuel Production Credit (45Z):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BTC expired end of 2024; 45Z credit applies from 2025.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Uncertainty in IRS/Treasury guidance caused </a:t>
            </a:r>
            <a:r>
              <a:rPr lang="en-US" sz="1400" b="1" dirty="0"/>
              <a:t>Q1 2025 biodiesel production decline</a:t>
            </a:r>
            <a:r>
              <a:rPr lang="en-US" sz="1400" dirty="0"/>
              <a:t> (Source: EIA).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EC03A-0581-E11E-9B27-3122505C6B30}"/>
              </a:ext>
            </a:extLst>
          </p:cNvPr>
          <p:cNvSpPr txBox="1"/>
          <p:nvPr/>
        </p:nvSpPr>
        <p:spPr>
          <a:xfrm>
            <a:off x="268519" y="4864423"/>
            <a:ext cx="6627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State Level Mandates: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California LCFS</a:t>
            </a:r>
            <a:r>
              <a:rPr lang="en-US" sz="1600" dirty="0"/>
              <a:t> and Midwest blending mandates support local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Strengthen regional price structures.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DAE40-83D3-3E88-E374-000716D862D6}"/>
              </a:ext>
            </a:extLst>
          </p:cNvPr>
          <p:cNvSpPr txBox="1"/>
          <p:nvPr/>
        </p:nvSpPr>
        <p:spPr>
          <a:xfrm>
            <a:off x="6531776" y="4931769"/>
            <a:ext cx="51968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Outlook: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</a:rPr>
              <a:t>Positive if </a:t>
            </a:r>
            <a:r>
              <a:rPr lang="en-US" sz="1600" b="1" dirty="0">
                <a:solidFill>
                  <a:srgbClr val="00B050"/>
                </a:solidFill>
              </a:rPr>
              <a:t>45Z guidance issued promptly</a:t>
            </a:r>
            <a:r>
              <a:rPr lang="en-US" sz="1600" dirty="0">
                <a:solidFill>
                  <a:srgbClr val="00B050"/>
                </a:solidFill>
              </a:rPr>
              <a:t> → stability &amp; investment.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</a:rPr>
              <a:t>Risk of </a:t>
            </a:r>
            <a:r>
              <a:rPr lang="en-US" sz="1600" b="1" dirty="0">
                <a:solidFill>
                  <a:srgbClr val="C00000"/>
                </a:solidFill>
              </a:rPr>
              <a:t>production pullbacks</a:t>
            </a:r>
            <a:r>
              <a:rPr lang="en-US" sz="1600" dirty="0">
                <a:solidFill>
                  <a:srgbClr val="C00000"/>
                </a:solidFill>
              </a:rPr>
              <a:t> if uncertainty continues.</a:t>
            </a:r>
            <a:endParaRPr lang="en-IN" sz="16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32F1B-90F7-3F59-9651-EEFE18049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539" y="2917000"/>
            <a:ext cx="819200" cy="102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3953F5-7C69-5E9D-8D75-432B96E52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19" y="2851878"/>
            <a:ext cx="1074087" cy="11542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0CA6D9-01E0-A357-EABE-A026FFA7149F}"/>
              </a:ext>
            </a:extLst>
          </p:cNvPr>
          <p:cNvSpPr txBox="1"/>
          <p:nvPr/>
        </p:nvSpPr>
        <p:spPr>
          <a:xfrm>
            <a:off x="9258301" y="6559475"/>
            <a:ext cx="4327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</a:t>
            </a:r>
            <a:r>
              <a:rPr lang="en-US" sz="1000" dirty="0">
                <a:hlinkClick r:id="rId4"/>
              </a:rPr>
              <a:t>link1</a:t>
            </a:r>
            <a:r>
              <a:rPr lang="en-US" sz="1000" dirty="0"/>
              <a:t>, </a:t>
            </a:r>
            <a:r>
              <a:rPr lang="en-US" sz="1000" dirty="0">
                <a:hlinkClick r:id="rId5"/>
              </a:rPr>
              <a:t>link2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98993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CEB8-8ECF-2D64-2909-9955F525C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75" y="222068"/>
            <a:ext cx="11542659" cy="1420120"/>
          </a:xfrm>
        </p:spPr>
        <p:txBody>
          <a:bodyPr/>
          <a:lstStyle/>
          <a:p>
            <a:r>
              <a:rPr lang="en-US" dirty="0"/>
              <a:t>Tariff policy timeline (2025)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5248C-E11D-9CFD-B652-5774CB9A88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1494" y="1138335"/>
            <a:ext cx="7315200" cy="1735493"/>
          </a:xfrm>
        </p:spPr>
        <p:txBody>
          <a:bodyPr/>
          <a:lstStyle/>
          <a:p>
            <a:r>
              <a:rPr lang="en-IN" b="1" dirty="0"/>
              <a:t>Early 2025 – Initial Rollout: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Administration announces new tariff schedule targeting </a:t>
            </a:r>
            <a:r>
              <a:rPr lang="en-US" sz="1600" b="1" dirty="0"/>
              <a:t>China, EU, Canada, India, Japan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Focus: energy-related imports, steel, and select </a:t>
            </a:r>
            <a:r>
              <a:rPr lang="en-US" sz="1600" dirty="0" err="1"/>
              <a:t>agri</a:t>
            </a:r>
            <a:r>
              <a:rPr lang="en-US" sz="1600" dirty="0"/>
              <a:t>-feedstocks.</a:t>
            </a:r>
          </a:p>
          <a:p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9913B-5F3D-C1C3-CA1E-F7F0A8F5F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38" y="3216914"/>
            <a:ext cx="4179944" cy="2230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9B98F-8485-BD4D-E2C8-1B5C006E66C0}"/>
              </a:ext>
            </a:extLst>
          </p:cNvPr>
          <p:cNvSpPr txBox="1"/>
          <p:nvPr/>
        </p:nvSpPr>
        <p:spPr>
          <a:xfrm>
            <a:off x="318685" y="2941156"/>
            <a:ext cx="46078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Mid 2025 – Adjustments Announced: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Latest round of tariffs scheduled to take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Expanded coverage to include </a:t>
            </a:r>
            <a:r>
              <a:rPr lang="en-US" sz="1600" b="1" dirty="0"/>
              <a:t>renewable fuel feedstocks</a:t>
            </a:r>
            <a:r>
              <a:rPr lang="en-US" sz="1600" dirty="0"/>
              <a:t> (e.g., soybean oil imports).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84208-8000-542F-F40D-7D90D12CCFA7}"/>
              </a:ext>
            </a:extLst>
          </p:cNvPr>
          <p:cNvSpPr txBox="1"/>
          <p:nvPr/>
        </p:nvSpPr>
        <p:spPr>
          <a:xfrm>
            <a:off x="318685" y="4331923"/>
            <a:ext cx="40168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Late 2025 – Implementation: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Latest round of tariffs scheduled to take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Aimed at </a:t>
            </a:r>
            <a:r>
              <a:rPr lang="en-US" sz="1400" b="1" dirty="0"/>
              <a:t>levelling domestic competitiveness</a:t>
            </a:r>
            <a:r>
              <a:rPr lang="en-US" sz="1400" dirty="0"/>
              <a:t> for U.S. biodiesel and feedstock suppliers.</a:t>
            </a:r>
            <a:endParaRPr lang="en-IN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CA080-340A-ED44-B65D-D68B9383FE3D}"/>
              </a:ext>
            </a:extLst>
          </p:cNvPr>
          <p:cNvSpPr txBox="1"/>
          <p:nvPr/>
        </p:nvSpPr>
        <p:spPr>
          <a:xfrm>
            <a:off x="10739437" y="6512821"/>
            <a:ext cx="4023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 </a:t>
            </a:r>
            <a:r>
              <a:rPr lang="en-US" sz="1000" dirty="0">
                <a:hlinkClick r:id="rId3"/>
              </a:rPr>
              <a:t>link1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3593102573"/>
      </p:ext>
    </p:extLst>
  </p:cSld>
  <p:clrMapOvr>
    <a:masterClrMapping/>
  </p:clrMapOvr>
</p:sld>
</file>

<file path=ppt/theme/theme1.xml><?xml version="1.0" encoding="utf-8"?>
<a:theme xmlns:a="http://schemas.openxmlformats.org/drawingml/2006/main" name="Refined Monochrome">
  <a:themeElements>
    <a:clrScheme name="Custom 57">
      <a:dk1>
        <a:srgbClr val="113D61"/>
      </a:dk1>
      <a:lt1>
        <a:srgbClr val="DCEBFF"/>
      </a:lt1>
      <a:dk2>
        <a:srgbClr val="000000"/>
      </a:dk2>
      <a:lt2>
        <a:srgbClr val="FFFFFF"/>
      </a:lt2>
      <a:accent1>
        <a:srgbClr val="3855B4"/>
      </a:accent1>
      <a:accent2>
        <a:srgbClr val="8E0000"/>
      </a:accent2>
      <a:accent3>
        <a:srgbClr val="DE0000"/>
      </a:accent3>
      <a:accent4>
        <a:srgbClr val="FFDCF2"/>
      </a:accent4>
      <a:accent5>
        <a:srgbClr val="DED2E3"/>
      </a:accent5>
      <a:accent6>
        <a:srgbClr val="F7F4F1"/>
      </a:accent6>
      <a:hlink>
        <a:srgbClr val="169C9A"/>
      </a:hlink>
      <a:folHlink>
        <a:srgbClr val="E15C3D"/>
      </a:folHlink>
    </a:clrScheme>
    <a:fontScheme name="Custom 23">
      <a:majorFont>
        <a:latin typeface="Bodoni MT"/>
        <a:ea typeface=""/>
        <a:cs typeface=""/>
      </a:majorFont>
      <a:minorFont>
        <a:latin typeface="Trade Gothic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fined Monochrome_Sales Presentation_win32_LW_V3" id="{5CA088F4-77D6-4E20-827C-8AA84F124F2F}" vid="{4489657A-662E-4C81-B6D3-306CF5BE48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BAF2CE-2C32-498E-B467-6C60C376794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81A4212-02C6-475D-B332-DC5017D045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185BFC-6E97-4C88-9034-F2A7ED1C005E}">
  <ds:schemaRefs>
    <ds:schemaRef ds:uri="230e9df3-be65-4c73-a93b-d1236ebd677e"/>
    <ds:schemaRef ds:uri="http://purl.org/dc/elements/1.1/"/>
    <ds:schemaRef ds:uri="16c05727-aa75-4e4a-9b5f-8a80a1165891"/>
    <ds:schemaRef ds:uri="http://schemas.microsoft.com/sharepoint/v3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808</Words>
  <Application>Microsoft Office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Bodoni MT</vt:lpstr>
      <vt:lpstr>Trade Gothic Next</vt:lpstr>
      <vt:lpstr>Refined Monochrome</vt:lpstr>
      <vt:lpstr>US BIO-DIESEL MARKET ANALYSIS </vt:lpstr>
      <vt:lpstr>Agenda</vt:lpstr>
      <vt:lpstr>Executive summary</vt:lpstr>
      <vt:lpstr>Price overview (June 2024-may 2025)</vt:lpstr>
      <vt:lpstr>Data verification and challenges</vt:lpstr>
      <vt:lpstr>Value chain &amp; key cost drivers</vt:lpstr>
      <vt:lpstr>Short-term price forecast</vt:lpstr>
      <vt:lpstr>Policy IMPACT summary</vt:lpstr>
      <vt:lpstr>Tariff policy timeline (2025)</vt:lpstr>
      <vt:lpstr>Market IMPACTS</vt:lpstr>
      <vt:lpstr>Conclusion</vt:lpstr>
      <vt:lpstr>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Admin</cp:lastModifiedBy>
  <cp:revision>7</cp:revision>
  <dcterms:created xsi:type="dcterms:W3CDTF">2024-06-26T20:20:27Z</dcterms:created>
  <dcterms:modified xsi:type="dcterms:W3CDTF">2025-08-27T09:15:55Z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